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5" r:id="rId10"/>
    <p:sldId id="29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9" r:id="rId21"/>
    <p:sldId id="280" r:id="rId22"/>
    <p:sldId id="284" r:id="rId23"/>
    <p:sldId id="283" r:id="rId24"/>
    <p:sldId id="282" r:id="rId25"/>
    <p:sldId id="281" r:id="rId26"/>
    <p:sldId id="285" r:id="rId27"/>
    <p:sldId id="286" r:id="rId28"/>
    <p:sldId id="287" r:id="rId29"/>
    <p:sldId id="288" r:id="rId30"/>
    <p:sldId id="277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8FE5C-6CAB-4248-B0C7-FF62D59E5732}" type="datetimeFigureOut">
              <a:rPr lang="en-US" smtClean="0"/>
              <a:pPr/>
              <a:t>9/22/2008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92381F-FCFC-4509-BF1B-CA3CD6C10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ine_with_outliers.svg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hyperlink" Target="http://en.wikipedia.org/wiki/Image:Fitted_line.svg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ARRSAC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By </a:t>
            </a:r>
            <a:endParaRPr lang="en-US" dirty="0" smtClean="0"/>
          </a:p>
          <a:p>
            <a:pPr algn="ctr"/>
            <a:r>
              <a:rPr lang="en-US" dirty="0" err="1" smtClean="0"/>
              <a:t>Rahul</a:t>
            </a:r>
            <a:r>
              <a:rPr lang="en-US" dirty="0" smtClean="0"/>
              <a:t> </a:t>
            </a:r>
            <a:r>
              <a:rPr lang="en-US" dirty="0" err="1" smtClean="0"/>
              <a:t>Raguram</a:t>
            </a:r>
            <a:r>
              <a:rPr lang="en-US" dirty="0" smtClean="0"/>
              <a:t>, Jan-Michael </a:t>
            </a:r>
            <a:r>
              <a:rPr lang="en-US" dirty="0" err="1" smtClean="0"/>
              <a:t>Frahm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and Marc </a:t>
            </a:r>
            <a:r>
              <a:rPr lang="en-US" dirty="0" err="1" smtClean="0"/>
              <a:t>Pollefeys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209800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Comparative Analysis of RANSAC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Techniques Leading to Adaptive Real-Time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Sample Consensus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Multidimensional Adaptive Sampling and Reconstruction for Ray Tracing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3962400"/>
            <a:ext cx="7854696" cy="1752600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</a:p>
          <a:p>
            <a:pPr algn="ctr"/>
            <a:r>
              <a:rPr lang="en-US" sz="2800" dirty="0" smtClean="0"/>
              <a:t>Toshiya Hachisuka, </a:t>
            </a:r>
            <a:r>
              <a:rPr lang="en-US" sz="2800" dirty="0" err="1" smtClean="0"/>
              <a:t>Wojciech</a:t>
            </a:r>
            <a:r>
              <a:rPr lang="en-US" sz="2800" dirty="0" smtClean="0"/>
              <a:t> </a:t>
            </a:r>
            <a:r>
              <a:rPr lang="en-US" sz="2800" dirty="0" err="1" smtClean="0"/>
              <a:t>Jarosz</a:t>
            </a:r>
            <a:r>
              <a:rPr lang="en-US" sz="2800" dirty="0" smtClean="0"/>
              <a:t>, </a:t>
            </a:r>
            <a:r>
              <a:rPr lang="en-US" sz="2800" dirty="0" smtClean="0"/>
              <a:t>Richard Peter </a:t>
            </a:r>
            <a:r>
              <a:rPr lang="en-US" sz="2800" dirty="0" err="1" smtClean="0"/>
              <a:t>Weistroffery</a:t>
            </a:r>
            <a:r>
              <a:rPr lang="en-US" sz="2800" dirty="0" smtClean="0"/>
              <a:t>, </a:t>
            </a:r>
            <a:r>
              <a:rPr lang="en-US" sz="2800" dirty="0" smtClean="0"/>
              <a:t>Kevin </a:t>
            </a:r>
            <a:r>
              <a:rPr lang="en-US" sz="2800" dirty="0" smtClean="0"/>
              <a:t>Dale,</a:t>
            </a:r>
            <a:endParaRPr lang="en-US" sz="2800" dirty="0" smtClean="0"/>
          </a:p>
          <a:p>
            <a:pPr algn="ctr"/>
            <a:r>
              <a:rPr lang="en-US" sz="2800" dirty="0" smtClean="0"/>
              <a:t>Greg </a:t>
            </a:r>
            <a:r>
              <a:rPr lang="en-US" sz="2800" dirty="0" smtClean="0"/>
              <a:t>Humphrey, </a:t>
            </a:r>
            <a:r>
              <a:rPr lang="en-US" sz="2800" dirty="0" smtClean="0"/>
              <a:t>Matthias </a:t>
            </a:r>
            <a:r>
              <a:rPr lang="en-US" sz="2800" dirty="0" err="1" smtClean="0"/>
              <a:t>Zwicker</a:t>
            </a:r>
            <a:r>
              <a:rPr lang="en-US" sz="2800" dirty="0" smtClean="0"/>
              <a:t>, and </a:t>
            </a:r>
            <a:r>
              <a:rPr lang="en-US" sz="2800" dirty="0" err="1" smtClean="0"/>
              <a:t>Henrik</a:t>
            </a:r>
            <a:r>
              <a:rPr lang="en-US" sz="2800" dirty="0" smtClean="0"/>
              <a:t> </a:t>
            </a:r>
            <a:r>
              <a:rPr lang="en-US" sz="2800" dirty="0" err="1" smtClean="0"/>
              <a:t>Wann</a:t>
            </a:r>
            <a:r>
              <a:rPr lang="en-US" sz="2800" dirty="0" smtClean="0"/>
              <a:t> Jensen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Adaptive Sampling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15245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sz="2800" dirty="0" smtClean="0"/>
              <a:t>2D </a:t>
            </a:r>
            <a:r>
              <a:rPr lang="en-US" sz="2800" dirty="0" smtClean="0"/>
              <a:t>example defined by a 1-D image and time.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Image </a:t>
            </a:r>
            <a:r>
              <a:rPr lang="en-US" sz="2800" dirty="0" smtClean="0"/>
              <a:t>space adaptive </a:t>
            </a:r>
            <a:r>
              <a:rPr lang="en-US" sz="2800" dirty="0" smtClean="0"/>
              <a:t>sampling </a:t>
            </a:r>
            <a:r>
              <a:rPr lang="en-US" sz="2800" dirty="0" smtClean="0"/>
              <a:t>collapse the multidimensional function onto the image before detecting discontinuities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new approach detects </a:t>
            </a:r>
            <a:r>
              <a:rPr lang="en-US" dirty="0" smtClean="0"/>
              <a:t>discontinuities in </a:t>
            </a:r>
            <a:r>
              <a:rPr lang="en-US" dirty="0" smtClean="0"/>
              <a:t>the multidimensional </a:t>
            </a:r>
            <a:r>
              <a:rPr lang="en-US" dirty="0" smtClean="0"/>
              <a:t>domain, adapting to </a:t>
            </a:r>
            <a:r>
              <a:rPr lang="en-US" dirty="0" smtClean="0"/>
              <a:t>the behavior </a:t>
            </a:r>
            <a:r>
              <a:rPr lang="en-US" dirty="0" smtClean="0"/>
              <a:t>of the full multidimensional function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35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Formulation: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3200" y="2514600"/>
          <a:ext cx="5486400" cy="609600"/>
        </p:xfrm>
        <a:graphic>
          <a:graphicData uri="http://schemas.openxmlformats.org/presentationml/2006/ole">
            <p:oleObj spid="_x0000_s18434" name="Equation" r:id="rId3" imgW="2514600" imgH="2793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2514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Radiance: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Based on Kajiya’s original seminal paper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1242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Approximate Integration by splitting </a:t>
            </a:r>
            <a:r>
              <a:rPr lang="en-US" sz="2000" dirty="0" smtClean="0"/>
              <a:t>up the </a:t>
            </a:r>
            <a:r>
              <a:rPr lang="en-US" sz="2000" dirty="0" smtClean="0"/>
              <a:t>sampling  domain </a:t>
            </a:r>
            <a:r>
              <a:rPr lang="en-US" sz="2000" dirty="0" smtClean="0"/>
              <a:t>into disjoint </a:t>
            </a:r>
            <a:r>
              <a:rPr lang="en-US" sz="2000" dirty="0" smtClean="0"/>
              <a:t>sub-domains</a:t>
            </a:r>
            <a:endParaRPr lang="en-US" sz="2000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90800" y="3505200"/>
          <a:ext cx="5902325" cy="1025525"/>
        </p:xfrm>
        <a:graphic>
          <a:graphicData uri="http://schemas.openxmlformats.org/presentationml/2006/ole">
            <p:oleObj spid="_x0000_s18435" name="Equation" r:id="rId4" imgW="2705040" imgH="469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4648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Then assume transfer function </a:t>
            </a:r>
            <a:r>
              <a:rPr lang="en-US" sz="2000" i="1" dirty="0" smtClean="0"/>
              <a:t>f</a:t>
            </a:r>
            <a:r>
              <a:rPr lang="en-US" sz="2000" dirty="0" smtClean="0"/>
              <a:t> is constant across each sub-domain</a:t>
            </a:r>
            <a:endParaRPr lang="en-US" sz="2000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590800" y="5181600"/>
          <a:ext cx="2687637" cy="776288"/>
        </p:xfrm>
        <a:graphic>
          <a:graphicData uri="http://schemas.openxmlformats.org/presentationml/2006/ole">
            <p:oleObj spid="_x0000_s18436" name="Equation" r:id="rId5" imgW="1231560" imgH="35532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6019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Where  </a:t>
            </a:r>
            <a:r>
              <a:rPr lang="en-US" sz="2000" i="1" dirty="0" smtClean="0"/>
              <a:t>V</a:t>
            </a:r>
            <a:r>
              <a:rPr lang="el-GR" sz="2000" i="1" baseline="-25000" dirty="0" smtClean="0"/>
              <a:t>Ω</a:t>
            </a:r>
            <a:r>
              <a:rPr lang="en-US" sz="2000" i="1" dirty="0" smtClean="0"/>
              <a:t> </a:t>
            </a:r>
            <a:r>
              <a:rPr lang="en-US" sz="2000" dirty="0" smtClean="0"/>
              <a:t>= Volume of sub-domain, </a:t>
            </a:r>
          </a:p>
          <a:p>
            <a:r>
              <a:rPr lang="en-US" sz="2000" i="1" dirty="0" smtClean="0"/>
              <a:t>f</a:t>
            </a:r>
            <a:r>
              <a:rPr lang="el-GR" sz="2000" i="1" baseline="-25000" dirty="0" smtClean="0"/>
              <a:t>Ω</a:t>
            </a:r>
            <a:r>
              <a:rPr lang="en-US" sz="2000" i="1" dirty="0" smtClean="0"/>
              <a:t> </a:t>
            </a:r>
            <a:r>
              <a:rPr lang="en-US" sz="2000" dirty="0" smtClean="0"/>
              <a:t>= constant function approximation across sub-domain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25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Riemann Sum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Refinement</a:t>
            </a:r>
            <a:br>
              <a:rPr lang="en-US" dirty="0" smtClean="0"/>
            </a:br>
            <a:r>
              <a:rPr lang="en-US" dirty="0" smtClean="0"/>
              <a:t>Sampling Algorithm: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Initial coarse sampling of points across </a:t>
            </a:r>
            <a:r>
              <a:rPr lang="en-US" dirty="0" err="1" smtClean="0"/>
              <a:t>nD</a:t>
            </a:r>
            <a:r>
              <a:rPr lang="en-US" dirty="0" smtClean="0"/>
              <a:t>-space</a:t>
            </a:r>
          </a:p>
          <a:p>
            <a:pPr lvl="1"/>
            <a:r>
              <a:rPr lang="en-US" dirty="0" smtClean="0"/>
              <a:t>Uses uniform random distribution</a:t>
            </a:r>
          </a:p>
          <a:p>
            <a:r>
              <a:rPr lang="en-US" dirty="0" smtClean="0"/>
              <a:t>Generate KD-tree from initial samples</a:t>
            </a:r>
          </a:p>
          <a:p>
            <a:pPr lvl="1"/>
            <a:r>
              <a:rPr lang="en-US" dirty="0" smtClean="0"/>
              <a:t>Points stored only in leaf nodes, At most, 4 points per leaf </a:t>
            </a:r>
          </a:p>
          <a:p>
            <a:r>
              <a:rPr lang="en-US" dirty="0" smtClean="0"/>
              <a:t>Set error estimates for each node, store in priority queue</a:t>
            </a:r>
          </a:p>
          <a:p>
            <a:r>
              <a:rPr lang="en-US" dirty="0" smtClean="0"/>
              <a:t>Add samples until desired # of samples reached</a:t>
            </a:r>
          </a:p>
          <a:p>
            <a:pPr lvl="1"/>
            <a:r>
              <a:rPr lang="en-US" dirty="0" smtClean="0"/>
              <a:t>Grab top node from priority queue</a:t>
            </a:r>
          </a:p>
          <a:p>
            <a:pPr lvl="1"/>
            <a:r>
              <a:rPr lang="en-US" dirty="0" smtClean="0"/>
              <a:t>Generate several points, pick &amp; add best-candidate point</a:t>
            </a:r>
          </a:p>
          <a:p>
            <a:pPr lvl="1"/>
            <a:r>
              <a:rPr lang="en-US" dirty="0" smtClean="0"/>
              <a:t>Split </a:t>
            </a:r>
            <a:r>
              <a:rPr lang="en-US" dirty="0" err="1" smtClean="0"/>
              <a:t>kd</a:t>
            </a:r>
            <a:r>
              <a:rPr lang="en-US" dirty="0" smtClean="0"/>
              <a:t>-node, if leaf size exceeded</a:t>
            </a:r>
          </a:p>
          <a:p>
            <a:pPr lvl="1"/>
            <a:r>
              <a:rPr lang="en-US" dirty="0" smtClean="0"/>
              <a:t>Update error metrics &amp; priority queue for changed nodes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Conceptual Algorithm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264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346794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5400000">
            <a:off x="-1027906" y="4152106"/>
            <a:ext cx="2667000" cy="1588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2819400"/>
            <a:ext cx="457200" cy="1588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91000"/>
            <a:ext cx="3133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0800000">
            <a:off x="8153400" y="5334000"/>
            <a:ext cx="534194" cy="794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354094" y="3999706"/>
            <a:ext cx="2667000" cy="1588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62400" y="1752600"/>
            <a:ext cx="1752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3962400"/>
            <a:ext cx="17218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  </a:t>
            </a:r>
            <a:r>
              <a:rPr lang="en-US" dirty="0" smtClean="0"/>
              <a:t>Samples </a:t>
            </a:r>
          </a:p>
          <a:p>
            <a:r>
              <a:rPr lang="en-US" dirty="0" smtClean="0"/>
              <a:t>generated </a:t>
            </a:r>
          </a:p>
          <a:p>
            <a:r>
              <a:rPr lang="en-US" dirty="0" smtClean="0"/>
              <a:t>in bounding </a:t>
            </a:r>
          </a:p>
          <a:p>
            <a:r>
              <a:rPr lang="en-US" dirty="0" smtClean="0"/>
              <a:t>sphere </a:t>
            </a:r>
          </a:p>
          <a:p>
            <a:r>
              <a:rPr lang="en-US" dirty="0" smtClean="0"/>
              <a:t>of KD-Node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4"/>
          </p:cNvCxnSpPr>
          <p:nvPr/>
        </p:nvCxnSpPr>
        <p:spPr>
          <a:xfrm rot="5400000">
            <a:off x="4514849" y="3638551"/>
            <a:ext cx="609602" cy="381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4800" y="5486400"/>
            <a:ext cx="457200" cy="1588"/>
          </a:xfrm>
          <a:prstGeom prst="straightConnector1">
            <a:avLst/>
          </a:prstGeom>
          <a:ln w="38100" cap="rnd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29600" y="2667000"/>
            <a:ext cx="457200" cy="1588"/>
          </a:xfrm>
          <a:prstGeom prst="straightConnector1">
            <a:avLst/>
          </a:prstGeom>
          <a:ln w="38100" cap="rnd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657600" y="1981200"/>
          <a:ext cx="3581400" cy="1030561"/>
        </p:xfrm>
        <a:graphic>
          <a:graphicData uri="http://schemas.openxmlformats.org/presentationml/2006/ole">
            <p:oleObj spid="_x0000_s20482" name="Equation" r:id="rId3" imgW="1765080" imgH="5079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286000"/>
            <a:ext cx="3069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Error Integral: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429000"/>
            <a:ext cx="18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Error:</a:t>
            </a:r>
            <a:endParaRPr lang="en-US" sz="2400" b="1" dirty="0"/>
          </a:p>
        </p:txBody>
      </p:sp>
      <p:graphicFrame>
        <p:nvGraphicFramePr>
          <p:cNvPr id="20483" name="Content Placeholder 3"/>
          <p:cNvGraphicFramePr>
            <a:graphicFrameLocks noChangeAspect="1"/>
          </p:cNvGraphicFramePr>
          <p:nvPr/>
        </p:nvGraphicFramePr>
        <p:xfrm>
          <a:off x="3213100" y="3200400"/>
          <a:ext cx="3298825" cy="977900"/>
        </p:xfrm>
        <a:graphic>
          <a:graphicData uri="http://schemas.openxmlformats.org/presentationml/2006/ole">
            <p:oleObj spid="_x0000_s20483" name="Equation" r:id="rId4" imgW="162540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867400"/>
            <a:ext cx="241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Error Function:</a:t>
            </a:r>
            <a:endParaRPr lang="en-US" sz="2400" b="1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895600" y="5410200"/>
          <a:ext cx="3233737" cy="1209675"/>
        </p:xfrm>
        <a:graphic>
          <a:graphicData uri="http://schemas.openxmlformats.org/presentationml/2006/ole">
            <p:oleObj spid="_x0000_s20484" name="Equation" r:id="rId5" imgW="1460160" imgH="5457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4191000"/>
            <a:ext cx="4734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= volume of </a:t>
            </a:r>
            <a:r>
              <a:rPr lang="en-US" dirty="0" err="1" smtClean="0"/>
              <a:t>kd</a:t>
            </a:r>
            <a:r>
              <a:rPr lang="en-US" dirty="0" smtClean="0"/>
              <a:t>-tree node,</a:t>
            </a:r>
          </a:p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 = # of samples in </a:t>
            </a:r>
            <a:r>
              <a:rPr lang="en-US" dirty="0" err="1" smtClean="0"/>
              <a:t>kd</a:t>
            </a:r>
            <a:r>
              <a:rPr lang="en-US" dirty="0" smtClean="0"/>
              <a:t>-tree node</a:t>
            </a:r>
          </a:p>
          <a:p>
            <a:r>
              <a:rPr lang="en-US" i="1" dirty="0" smtClean="0"/>
              <a:t>f</a:t>
            </a:r>
            <a:r>
              <a:rPr lang="en-US" i="1" dirty="0" smtClean="0"/>
              <a:t>(s)</a:t>
            </a:r>
            <a:r>
              <a:rPr lang="en-US" dirty="0" smtClean="0"/>
              <a:t> = computed sample value from ray tracing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990600" y="5029200"/>
          <a:ext cx="381000" cy="533400"/>
        </p:xfrm>
        <a:graphic>
          <a:graphicData uri="http://schemas.openxmlformats.org/presentationml/2006/ole">
            <p:oleObj spid="_x0000_s20485" name="Equation" r:id="rId6" imgW="190440" imgH="2664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371600" y="5105400"/>
            <a:ext cx="401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average sample value in </a:t>
            </a:r>
            <a:r>
              <a:rPr lang="en-US" dirty="0" err="1" smtClean="0"/>
              <a:t>kd</a:t>
            </a:r>
            <a:r>
              <a:rPr lang="en-US" dirty="0" smtClean="0"/>
              <a:t>-tree node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Create 2D image from evaluated samples</a:t>
            </a:r>
          </a:p>
          <a:p>
            <a:r>
              <a:rPr lang="en-US" dirty="0" smtClean="0"/>
              <a:t>Should be a good discrete fit to underlying continuous multi-dimensional function</a:t>
            </a:r>
          </a:p>
          <a:p>
            <a:r>
              <a:rPr lang="en-US" dirty="0" smtClean="0"/>
              <a:t>Motion Blur, Depth of Field, and other distributed ray-tracing effects generate highly anisotropic effects in multi-dimensions</a:t>
            </a:r>
          </a:p>
          <a:p>
            <a:pPr lvl="1"/>
            <a:r>
              <a:rPr lang="en-US" dirty="0" smtClean="0"/>
              <a:t>A pool table with moving balls = 4 dimension (</a:t>
            </a:r>
            <a:r>
              <a:rPr lang="en-US" dirty="0" err="1" smtClean="0"/>
              <a:t>x,y,z+time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Stationary ball looks like a static extrusion along time dimension</a:t>
            </a:r>
          </a:p>
          <a:p>
            <a:pPr lvl="1"/>
            <a:r>
              <a:rPr lang="en-US" dirty="0" smtClean="0"/>
              <a:t>A Moving ball looks like a sheared extrusion of the </a:t>
            </a:r>
            <a:r>
              <a:rPr lang="en-US" dirty="0" err="1" smtClean="0"/>
              <a:t>x,y,z</a:t>
            </a:r>
            <a:r>
              <a:rPr lang="en-US" dirty="0" smtClean="0"/>
              <a:t> extent thru time dimension.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handle anisotropy?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distorted distance metric </a:t>
            </a:r>
          </a:p>
          <a:p>
            <a:pPr lvl="1"/>
            <a:r>
              <a:rPr lang="en-US" dirty="0" smtClean="0"/>
              <a:t>Stretches area of influence along edges (Blurs)</a:t>
            </a:r>
          </a:p>
          <a:p>
            <a:pPr lvl="1"/>
            <a:r>
              <a:rPr lang="en-US" dirty="0" smtClean="0"/>
              <a:t>Contracts area of influence across discontinuities (preserve sharp features)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RANSAC?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RANSAC</a:t>
            </a:r>
            <a:r>
              <a:rPr lang="en-US" dirty="0" smtClean="0"/>
              <a:t> = </a:t>
            </a:r>
            <a:r>
              <a:rPr lang="en-US" b="1" dirty="0" err="1" smtClean="0">
                <a:solidFill>
                  <a:srgbClr val="0070C0"/>
                </a:solidFill>
              </a:rPr>
              <a:t>RAN</a:t>
            </a:r>
            <a:r>
              <a:rPr lang="en-US" dirty="0" err="1" smtClean="0"/>
              <a:t>dom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</a:t>
            </a:r>
            <a:r>
              <a:rPr lang="en-US" dirty="0" err="1" smtClean="0"/>
              <a:t>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onsensus = “Robust Estimation” = “Guess &amp; Check” methodology</a:t>
            </a:r>
          </a:p>
          <a:p>
            <a:r>
              <a:rPr lang="en-US" b="1" dirty="0" smtClean="0"/>
              <a:t>Input:  </a:t>
            </a:r>
            <a:r>
              <a:rPr lang="en-US" dirty="0" smtClean="0"/>
              <a:t>data points, assumed to fit some underlying model</a:t>
            </a:r>
          </a:p>
          <a:p>
            <a:r>
              <a:rPr lang="en-US" b="1" dirty="0" smtClean="0"/>
              <a:t>Technique:   </a:t>
            </a:r>
          </a:p>
          <a:p>
            <a:pPr lvl="1"/>
            <a:r>
              <a:rPr lang="en-US" dirty="0" smtClean="0"/>
              <a:t>Guess Sample (Model):  </a:t>
            </a:r>
          </a:p>
          <a:p>
            <a:pPr lvl="2"/>
            <a:r>
              <a:rPr lang="en-US" sz="1900" dirty="0" smtClean="0"/>
              <a:t>randomly select small subset of data points </a:t>
            </a:r>
          </a:p>
          <a:p>
            <a:pPr lvl="1"/>
            <a:r>
              <a:rPr lang="en-US" dirty="0" smtClean="0"/>
              <a:t>Check Sample (against data set): </a:t>
            </a:r>
          </a:p>
          <a:p>
            <a:pPr lvl="2"/>
            <a:r>
              <a:rPr lang="en-US" dirty="0" smtClean="0"/>
              <a:t>Partition entire collection of data point into “inliers” (good fits) and “outliers” (bad fits) against model, compute </a:t>
            </a:r>
            <a:r>
              <a:rPr lang="el-GR" dirty="0" smtClean="0"/>
              <a:t>ε</a:t>
            </a:r>
            <a:r>
              <a:rPr lang="en-US" dirty="0" smtClean="0"/>
              <a:t>-ratio </a:t>
            </a:r>
          </a:p>
          <a:p>
            <a:pPr lvl="1"/>
            <a:r>
              <a:rPr lang="en-US" dirty="0" smtClean="0"/>
              <a:t>repeat ‘k’ times, pick best model so far, has largest </a:t>
            </a:r>
            <a:r>
              <a:rPr lang="el-GR" dirty="0" smtClean="0"/>
              <a:t>ε</a:t>
            </a:r>
            <a:r>
              <a:rPr lang="en-US" dirty="0" smtClean="0"/>
              <a:t>-ratio</a:t>
            </a:r>
            <a:endParaRPr lang="en-US" b="1" dirty="0" smtClean="0"/>
          </a:p>
          <a:p>
            <a:r>
              <a:rPr lang="en-US" b="1" dirty="0" smtClean="0"/>
              <a:t>Output:  </a:t>
            </a:r>
            <a:r>
              <a:rPr lang="en-US" dirty="0" smtClean="0"/>
              <a:t>best fit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0" y="3352800"/>
          <a:ext cx="1739900" cy="669925"/>
        </p:xfrm>
        <a:graphic>
          <a:graphicData uri="http://schemas.openxmlformats.org/presentationml/2006/ole">
            <p:oleObj spid="_x0000_s2050" name="Equation" r:id="rId3" imgW="1066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Anisotropy,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Subdivide KD-tree </a:t>
            </a:r>
            <a:r>
              <a:rPr lang="en-US" sz="1800" dirty="0" smtClean="0"/>
              <a:t>(Until each leaf contains only 1 point)</a:t>
            </a:r>
          </a:p>
          <a:p>
            <a:r>
              <a:rPr lang="en-US" dirty="0" smtClean="0"/>
              <a:t>Estimate gradient for each sample point</a:t>
            </a:r>
          </a:p>
          <a:p>
            <a:pPr lvl="1"/>
            <a:r>
              <a:rPr lang="en-US" dirty="0" smtClean="0"/>
              <a:t>Perform </a:t>
            </a:r>
            <a:r>
              <a:rPr lang="en-US" dirty="0" err="1" smtClean="0"/>
              <a:t>kNN</a:t>
            </a:r>
            <a:r>
              <a:rPr lang="en-US" dirty="0" smtClean="0"/>
              <a:t> lookup for each point (k=12)</a:t>
            </a:r>
          </a:p>
          <a:p>
            <a:pPr lvl="1"/>
            <a:r>
              <a:rPr lang="en-US" dirty="0" smtClean="0"/>
              <a:t>Solve over constrained gradient equations via LLS</a:t>
            </a:r>
          </a:p>
          <a:p>
            <a:r>
              <a:rPr lang="en-US" dirty="0" smtClean="0"/>
              <a:t>Compute Structure Tensor G for each sample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dxd</a:t>
            </a:r>
            <a:r>
              <a:rPr lang="en-US" dirty="0" smtClean="0"/>
              <a:t> matrix for d-dimensional space</a:t>
            </a:r>
          </a:p>
          <a:p>
            <a:pPr lvl="1"/>
            <a:r>
              <a:rPr lang="en-US" dirty="0" smtClean="0"/>
              <a:t>G specifies a general ellipsoid, eigenvectors correspond to ellipsoid axes, longest axis is oriented in direction of greatest </a:t>
            </a:r>
            <a:r>
              <a:rPr lang="en-US" dirty="0" err="1" smtClean="0"/>
              <a:t>stetch</a:t>
            </a:r>
            <a:r>
              <a:rPr lang="en-US" dirty="0" smtClean="0"/>
              <a:t> (IE captures anisotropy)</a:t>
            </a:r>
          </a:p>
          <a:p>
            <a:r>
              <a:rPr lang="en-US" dirty="0" smtClean="0"/>
              <a:t>Use Structure Tensor to compute Mahalanobis distances in Reconstruction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Anisotropy, Part II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idx="1"/>
          </p:nvPr>
        </p:nvGraphicFramePr>
        <p:xfrm>
          <a:off x="3810000" y="1600200"/>
          <a:ext cx="3061607" cy="1143000"/>
        </p:xfrm>
        <a:graphic>
          <a:graphicData uri="http://schemas.openxmlformats.org/presentationml/2006/ole">
            <p:oleObj spid="_x0000_s22530" name="Equation" r:id="rId3" imgW="1904760" imgH="7110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05000"/>
            <a:ext cx="311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Gradient Equations: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350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Mahalanobis Distance:</a:t>
            </a: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71950" y="4800600"/>
          <a:ext cx="4267200" cy="533400"/>
        </p:xfrm>
        <a:graphic>
          <a:graphicData uri="http://schemas.openxmlformats.org/presentationml/2006/ole">
            <p:oleObj spid="_x0000_s22531" name="Equation" r:id="rId4" imgW="2336760" imgH="2919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380672"/>
            <a:ext cx="4733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i="1" dirty="0" smtClean="0"/>
              <a:t> </a:t>
            </a:r>
            <a:r>
              <a:rPr lang="en-US" dirty="0" smtClean="0"/>
              <a:t>= difference vector (</a:t>
            </a:r>
            <a:r>
              <a:rPr lang="en-US" i="1" dirty="0" smtClean="0"/>
              <a:t>x-s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s</a:t>
            </a:r>
            <a:r>
              <a:rPr lang="en-US" dirty="0" smtClean="0"/>
              <a:t> = sample point</a:t>
            </a:r>
          </a:p>
          <a:p>
            <a:r>
              <a:rPr lang="en-US" dirty="0" smtClean="0"/>
              <a:t>x = point to compute distance for</a:t>
            </a:r>
          </a:p>
          <a:p>
            <a:r>
              <a:rPr lang="en-US" dirty="0" smtClean="0"/>
              <a:t>∑ = covariance matrix of points in local region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 = structure tensor in local region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429000"/>
            <a:ext cx="297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Structure Tensor </a:t>
            </a:r>
            <a:r>
              <a:rPr lang="en-US" sz="2400" b="1" i="1" dirty="0" smtClean="0"/>
              <a:t>G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895600"/>
            <a:ext cx="402562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Anisotropy, Part III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39827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Nearest Neighbor </a:t>
            </a:r>
            <a:br>
              <a:rPr lang="en-US" dirty="0" smtClean="0"/>
            </a:br>
            <a:r>
              <a:rPr lang="en-US" dirty="0" smtClean="0"/>
              <a:t>Function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desired reconstruction point </a:t>
            </a:r>
            <a:r>
              <a:rPr lang="en-US" i="1" dirty="0" smtClean="0"/>
              <a:t>p</a:t>
            </a:r>
            <a:r>
              <a:rPr lang="en-US" dirty="0" smtClean="0"/>
              <a:t>, find </a:t>
            </a:r>
            <a:r>
              <a:rPr lang="en-US" i="1" dirty="0" smtClean="0"/>
              <a:t>k</a:t>
            </a:r>
            <a:r>
              <a:rPr lang="en-US" dirty="0" smtClean="0"/>
              <a:t> nearest neighbors (k = 12) in KD-tree.   </a:t>
            </a:r>
          </a:p>
          <a:p>
            <a:pPr lvl="1"/>
            <a:r>
              <a:rPr lang="en-US" i="1" dirty="0" smtClean="0"/>
              <a:t>Note:</a:t>
            </a:r>
            <a:r>
              <a:rPr lang="en-US" dirty="0" smtClean="0"/>
              <a:t>  Use normal distance metric for this search.</a:t>
            </a:r>
          </a:p>
          <a:p>
            <a:pPr lvl="1"/>
            <a:r>
              <a:rPr lang="en-US" i="1" dirty="0" smtClean="0"/>
              <a:t>Reason:</a:t>
            </a:r>
            <a:r>
              <a:rPr lang="en-US" dirty="0" smtClean="0"/>
              <a:t>  Robust to rapidly changing densities</a:t>
            </a:r>
          </a:p>
          <a:p>
            <a:r>
              <a:rPr lang="en-US" dirty="0" smtClean="0"/>
              <a:t>Find Closest point</a:t>
            </a:r>
          </a:p>
          <a:p>
            <a:pPr lvl="1"/>
            <a:r>
              <a:rPr lang="en-US" dirty="0" smtClean="0"/>
              <a:t>Use the structure tensor G associated with each sample point to compute the Mahalanobis distances from </a:t>
            </a:r>
            <a:r>
              <a:rPr lang="en-US" i="1" dirty="0" smtClean="0"/>
              <a:t>p</a:t>
            </a:r>
            <a:r>
              <a:rPr lang="en-US" dirty="0" smtClean="0"/>
              <a:t> to each of it’s </a:t>
            </a:r>
            <a:r>
              <a:rPr lang="en-US" i="1" dirty="0" smtClean="0"/>
              <a:t>k</a:t>
            </a:r>
            <a:r>
              <a:rPr lang="en-US" dirty="0" smtClean="0"/>
              <a:t> neighbors.  </a:t>
            </a:r>
          </a:p>
          <a:p>
            <a:pPr lvl="1"/>
            <a:r>
              <a:rPr lang="en-US" dirty="0" smtClean="0"/>
              <a:t>Choose the closest point </a:t>
            </a:r>
            <a:r>
              <a:rPr lang="en-US" i="1" dirty="0" smtClean="0"/>
              <a:t>x’ </a:t>
            </a:r>
            <a:r>
              <a:rPr lang="en-US" dirty="0" smtClean="0"/>
              <a:t>under this metric.   </a:t>
            </a:r>
          </a:p>
          <a:p>
            <a:r>
              <a:rPr lang="en-US" dirty="0" smtClean="0"/>
              <a:t>Use the function value </a:t>
            </a:r>
            <a:r>
              <a:rPr lang="en-US" i="1" dirty="0" smtClean="0"/>
              <a:t>f(x’) </a:t>
            </a:r>
            <a:r>
              <a:rPr lang="en-US" dirty="0" smtClean="0"/>
              <a:t>associated with the point </a:t>
            </a:r>
            <a:r>
              <a:rPr lang="en-US" i="1" dirty="0" smtClean="0"/>
              <a:t>x’</a:t>
            </a:r>
            <a:r>
              <a:rPr lang="en-US" dirty="0" smtClean="0"/>
              <a:t> as the function reconstruction for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pixel in image</a:t>
            </a:r>
          </a:p>
          <a:p>
            <a:pPr lvl="1"/>
            <a:r>
              <a:rPr lang="en-US" dirty="0" smtClean="0"/>
              <a:t>Partition sample domain into disjoint sub-regions</a:t>
            </a:r>
          </a:p>
          <a:p>
            <a:pPr lvl="2"/>
            <a:r>
              <a:rPr lang="en-US" dirty="0" smtClean="0"/>
              <a:t>Overlap KD-tree and Image grid column</a:t>
            </a:r>
          </a:p>
          <a:p>
            <a:pPr lvl="2"/>
            <a:r>
              <a:rPr lang="en-US" dirty="0" smtClean="0"/>
              <a:t>The # of sub-regions for a pixel column (</a:t>
            </a:r>
            <a:r>
              <a:rPr lang="en-US" dirty="0" err="1" smtClean="0"/>
              <a:t>x,y</a:t>
            </a:r>
            <a:r>
              <a:rPr lang="en-US" dirty="0" smtClean="0"/>
              <a:t>) is equal to the number of KD-tree regions which span that pixel column</a:t>
            </a:r>
          </a:p>
          <a:p>
            <a:pPr lvl="2"/>
            <a:r>
              <a:rPr lang="en-US" dirty="0" smtClean="0"/>
              <a:t>Compute volume for each sub-region</a:t>
            </a:r>
          </a:p>
          <a:p>
            <a:pPr lvl="2"/>
            <a:r>
              <a:rPr lang="en-US" dirty="0" smtClean="0"/>
              <a:t>Compute</a:t>
            </a:r>
            <a:r>
              <a:rPr lang="en-US" i="1" dirty="0" smtClean="0"/>
              <a:t> f</a:t>
            </a:r>
            <a:r>
              <a:rPr lang="el-GR" i="1" baseline="-25000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at the centroid of each sub-region using nearest neighbor interpolation as described in previous slide</a:t>
            </a:r>
          </a:p>
          <a:p>
            <a:pPr lvl="1"/>
            <a:r>
              <a:rPr lang="en-US" dirty="0" smtClean="0"/>
              <a:t>Compute Radiance for each pixel as the Riemann sum of </a:t>
            </a:r>
            <a:r>
              <a:rPr lang="en-US" dirty="0" err="1" smtClean="0"/>
              <a:t>of</a:t>
            </a:r>
            <a:r>
              <a:rPr lang="en-US" dirty="0" smtClean="0"/>
              <a:t> the product of sub-regions volume and sample evaluation (L(</a:t>
            </a:r>
            <a:r>
              <a:rPr lang="en-US" dirty="0" err="1" smtClean="0"/>
              <a:t>x,y</a:t>
            </a:r>
            <a:r>
              <a:rPr lang="en-US" dirty="0" smtClean="0"/>
              <a:t>)=∑</a:t>
            </a:r>
            <a:r>
              <a:rPr lang="en-US" i="1" dirty="0" smtClean="0"/>
              <a:t> v</a:t>
            </a:r>
            <a:r>
              <a:rPr lang="el-GR" i="1" baseline="-25000" dirty="0" smtClean="0"/>
              <a:t>Ω</a:t>
            </a:r>
            <a:r>
              <a:rPr lang="en-US" i="1" dirty="0" smtClean="0"/>
              <a:t> </a:t>
            </a:r>
            <a:r>
              <a:rPr lang="en-US" i="1" dirty="0" smtClean="0"/>
              <a:t>f</a:t>
            </a:r>
            <a:r>
              <a:rPr lang="el-GR" i="1" baseline="-25000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Integration, Part II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36204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Results, part I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62800" cy="53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Results, Part II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24604"/>
            <a:ext cx="8229600" cy="361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Results, Part III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5181600" cy="501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May miss small features </a:t>
            </a:r>
          </a:p>
          <a:p>
            <a:pPr lvl="1"/>
            <a:r>
              <a:rPr lang="en-US" dirty="0" smtClean="0"/>
              <a:t>May fail to subdivide nodes properly if all member samples just happen to have same radiance result</a:t>
            </a:r>
          </a:p>
          <a:p>
            <a:pPr lvl="1"/>
            <a:r>
              <a:rPr lang="en-US" dirty="0" smtClean="0"/>
              <a:t>May miss illumination coming thru a gap (door crack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quite the same as a Monte Carlo method</a:t>
            </a:r>
          </a:p>
          <a:p>
            <a:pPr lvl="1"/>
            <a:r>
              <a:rPr lang="en-US" sz="1900" dirty="0" smtClean="0"/>
              <a:t>Uses Riemann sums, not probability density functions for integration</a:t>
            </a:r>
          </a:p>
          <a:p>
            <a:r>
              <a:rPr lang="en-US" dirty="0" smtClean="0"/>
              <a:t>High Dimensions</a:t>
            </a:r>
          </a:p>
          <a:p>
            <a:pPr lvl="1"/>
            <a:r>
              <a:rPr lang="en-US" dirty="0" smtClean="0"/>
              <a:t>KD-Tree has poor performance for high dimensions</a:t>
            </a:r>
          </a:p>
          <a:p>
            <a:pPr lvl="1"/>
            <a:r>
              <a:rPr lang="en-US" dirty="0" smtClean="0"/>
              <a:t>Curse of Dimensionality</a:t>
            </a:r>
          </a:p>
          <a:p>
            <a:r>
              <a:rPr lang="en-US" dirty="0" smtClean="0"/>
              <a:t>Non-uniform dimension scaling</a:t>
            </a:r>
          </a:p>
          <a:p>
            <a:pPr lvl="1"/>
            <a:r>
              <a:rPr lang="en-US" dirty="0" smtClean="0"/>
              <a:t>Different units on different dimensions</a:t>
            </a:r>
          </a:p>
          <a:p>
            <a:pPr lvl="1"/>
            <a:r>
              <a:rPr lang="en-US" dirty="0" smtClean="0"/>
              <a:t>Scaling factors on dimensions directly impact quality of results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2D Line Fitting</a:t>
            </a:r>
            <a:endParaRPr lang="en-US" dirty="0"/>
          </a:p>
        </p:txBody>
      </p:sp>
      <p:pic>
        <p:nvPicPr>
          <p:cNvPr id="1026" name="Picture 2" descr="http://upload.wikimedia.org/wikipedia/commons/thumb/b/b9/Line_with_outliers.svg/255px-Line_with_outliers.svg.png">
            <a:hlinkClick r:id="rId3" tooltip="Line with outliers.sv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7000"/>
            <a:ext cx="2428875" cy="242887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d/de/Fitted_line.svg/255px-Fitted_line.svg.png">
            <a:hlinkClick r:id="rId5" tooltip="Fitted line.sv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819400"/>
            <a:ext cx="2428875" cy="2428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133600"/>
            <a:ext cx="2467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 2D point set</a:t>
            </a:r>
            <a:endParaRPr lang="en-US" sz="2400" dirty="0"/>
          </a:p>
        </p:txBody>
      </p:sp>
      <p:pic>
        <p:nvPicPr>
          <p:cNvPr id="8" name="Picture 2" descr="http://upload.wikimedia.org/wikipedia/commons/thumb/b/b9/Line_with_outliers.svg/255px-Line_with_outliers.svg.png">
            <a:hlinkClick r:id="rId3" tooltip="Line with outliers.sv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2428875" cy="242887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3276600" y="3048000"/>
            <a:ext cx="1295400" cy="1143000"/>
          </a:xfrm>
          <a:prstGeom prst="line">
            <a:avLst/>
          </a:prstGeom>
          <a:ln w="254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578254">
            <a:off x="3038054" y="3434192"/>
            <a:ext cx="1752313" cy="4369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1752600"/>
            <a:ext cx="2009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Guess &amp; Verify</a:t>
            </a:r>
          </a:p>
          <a:p>
            <a:r>
              <a:rPr lang="en-US" sz="2400" dirty="0" smtClean="0">
                <a:latin typeface="+mj-lt"/>
              </a:rPr>
              <a:t>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sample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905000"/>
            <a:ext cx="2673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Return best sample </a:t>
            </a:r>
          </a:p>
          <a:p>
            <a:r>
              <a:rPr lang="en-US" sz="2400" dirty="0" smtClean="0">
                <a:latin typeface="+mj-lt"/>
              </a:rPr>
              <a:t>after ‘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’ guesses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800" y="5410200"/>
          <a:ext cx="2359892" cy="1066800"/>
        </p:xfrm>
        <a:graphic>
          <a:graphicData uri="http://schemas.openxmlformats.org/presentationml/2006/ole">
            <p:oleObj spid="_x0000_s1029" name="Equation" r:id="rId7" imgW="927000" imgH="419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19400" y="5257800"/>
            <a:ext cx="325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j-lt"/>
              </a:rPr>
              <a:t>n</a:t>
            </a:r>
            <a:r>
              <a:rPr lang="en-US" sz="2000" i="1" baseline="-25000" dirty="0" smtClean="0">
                <a:latin typeface="+mj-lt"/>
              </a:rPr>
              <a:t>0</a:t>
            </a:r>
            <a:r>
              <a:rPr lang="en-US" sz="2000" baseline="-25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= Confidence level (IE 95%)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5638800"/>
            <a:ext cx="624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ε </a:t>
            </a:r>
            <a:r>
              <a:rPr lang="en-US" sz="2000" dirty="0" smtClean="0">
                <a:latin typeface="+mj-lt"/>
              </a:rPr>
              <a:t>= Inlier ratio = #inliers/#outliers, unknown ahead of time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6019800"/>
            <a:ext cx="4989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j-lt"/>
              </a:rPr>
              <a:t>m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= # samples to make up model (2D line = 2)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for TMV,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sampling algorithm for compression directly on original point cloud (without need to mesh)</a:t>
            </a:r>
          </a:p>
          <a:p>
            <a:pPr lvl="1"/>
            <a:r>
              <a:rPr lang="en-US" dirty="0" smtClean="0"/>
              <a:t>Snap random sample points to closest actual point in point cloud</a:t>
            </a:r>
          </a:p>
          <a:p>
            <a:pPr lvl="1"/>
            <a:r>
              <a:rPr lang="en-US" dirty="0" smtClean="0"/>
              <a:t>Replace ray tracing radiance function </a:t>
            </a:r>
            <a:r>
              <a:rPr lang="en-US" i="1" dirty="0" smtClean="0"/>
              <a:t>f</a:t>
            </a:r>
            <a:r>
              <a:rPr lang="en-US" dirty="0" smtClean="0"/>
              <a:t> in error function by something better suited to terrain</a:t>
            </a:r>
          </a:p>
          <a:p>
            <a:pPr lvl="2"/>
            <a:r>
              <a:rPr lang="en-US" dirty="0" smtClean="0"/>
              <a:t>Plane (or Quadratic) fitness tests</a:t>
            </a:r>
          </a:p>
          <a:p>
            <a:pPr lvl="2"/>
            <a:r>
              <a:rPr lang="en-US" dirty="0" smtClean="0"/>
              <a:t>Height Differences</a:t>
            </a:r>
          </a:p>
          <a:p>
            <a:pPr lvl="2"/>
            <a:r>
              <a:rPr lang="en-US" dirty="0" smtClean="0"/>
              <a:t>Gradient</a:t>
            </a:r>
          </a:p>
          <a:p>
            <a:pPr lvl="2"/>
            <a:r>
              <a:rPr lang="en-US" dirty="0" smtClean="0"/>
              <a:t>N</a:t>
            </a:r>
            <a:r>
              <a:rPr lang="en-US" dirty="0" smtClean="0"/>
              <a:t>ormal calculation, </a:t>
            </a:r>
          </a:p>
          <a:p>
            <a:pPr lvl="2"/>
            <a:r>
              <a:rPr lang="en-US" dirty="0" smtClean="0"/>
              <a:t>QEM, etc.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for TMV,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concepts from reconstruction for building meshes from point clouds (IE 2.5d Delaunay)</a:t>
            </a:r>
          </a:p>
          <a:p>
            <a:pPr lvl="1"/>
            <a:r>
              <a:rPr lang="en-US" dirty="0" smtClean="0"/>
              <a:t>Compute Gradients per point</a:t>
            </a:r>
          </a:p>
          <a:p>
            <a:pPr lvl="1"/>
            <a:r>
              <a:rPr lang="en-US" dirty="0" smtClean="0"/>
              <a:t>Compute structure tensors per point</a:t>
            </a:r>
          </a:p>
          <a:p>
            <a:pPr lvl="1"/>
            <a:r>
              <a:rPr lang="en-US" dirty="0" smtClean="0"/>
              <a:t>Try using Mahalanobis distance metric </a:t>
            </a:r>
          </a:p>
          <a:p>
            <a:pPr lvl="2"/>
            <a:r>
              <a:rPr lang="en-US" dirty="0" smtClean="0"/>
              <a:t>for computing good/bad fits of candidate points into existing component meshes</a:t>
            </a:r>
          </a:p>
          <a:p>
            <a:pPr lvl="2"/>
            <a:r>
              <a:rPr lang="en-US" dirty="0" smtClean="0"/>
              <a:t>Projecting candidate points onto local component?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RANSAC: 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Pro:  </a:t>
            </a:r>
            <a:r>
              <a:rPr lang="en-US" dirty="0" smtClean="0"/>
              <a:t>Robust Estimation, given large enough ‘k’</a:t>
            </a:r>
          </a:p>
          <a:p>
            <a:pPr lvl="1"/>
            <a:r>
              <a:rPr lang="en-US" dirty="0" smtClean="0"/>
              <a:t>Returns very good solution</a:t>
            </a:r>
          </a:p>
          <a:p>
            <a:pPr lvl="1"/>
            <a:r>
              <a:rPr lang="en-US" dirty="0" smtClean="0"/>
              <a:t>Robust to having lots of outliers in data set</a:t>
            </a:r>
          </a:p>
          <a:p>
            <a:r>
              <a:rPr lang="en-US" b="1" dirty="0" smtClean="0"/>
              <a:t>Con:</a:t>
            </a:r>
            <a:r>
              <a:rPr lang="en-US" dirty="0" smtClean="0"/>
              <a:t>  Very slow </a:t>
            </a:r>
          </a:p>
          <a:p>
            <a:pPr lvl="1"/>
            <a:r>
              <a:rPr lang="en-US" dirty="0" smtClean="0"/>
              <a:t>process ‘n’ points, ‘k’ times </a:t>
            </a:r>
          </a:p>
          <a:p>
            <a:pPr lvl="2"/>
            <a:r>
              <a:rPr lang="en-US" dirty="0" smtClean="0"/>
              <a:t>‘k’ can be very large</a:t>
            </a:r>
          </a:p>
          <a:p>
            <a:pPr lvl="3"/>
            <a:r>
              <a:rPr lang="en-US" dirty="0" smtClean="0"/>
              <a:t>‘k’ grows based on ‘m’ number of sample points for model</a:t>
            </a:r>
          </a:p>
          <a:p>
            <a:pPr lvl="3"/>
            <a:r>
              <a:rPr lang="en-US" dirty="0" smtClean="0"/>
              <a:t>‘k’ grows based on inlier ratio (lots of outliers -&gt; large k)</a:t>
            </a:r>
          </a:p>
          <a:p>
            <a:pPr lvl="2"/>
            <a:r>
              <a:rPr lang="en-US" dirty="0" smtClean="0"/>
              <a:t>Have to use approximate 2*k samples in practice to get good results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we speed up RANSAC?</a:t>
            </a:r>
            <a:br>
              <a:rPr lang="en-US" dirty="0" smtClean="0"/>
            </a:br>
            <a:r>
              <a:rPr lang="en-US" dirty="0" smtClean="0"/>
              <a:t>Survey of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Improve Guessing</a:t>
            </a:r>
          </a:p>
          <a:p>
            <a:pPr lvl="1"/>
            <a:r>
              <a:rPr lang="en-US" dirty="0" smtClean="0"/>
              <a:t>PROSAC, Chum &amp; </a:t>
            </a:r>
            <a:r>
              <a:rPr lang="en-US" dirty="0" err="1" smtClean="0"/>
              <a:t>Matas</a:t>
            </a:r>
            <a:endParaRPr lang="en-US" dirty="0" smtClean="0"/>
          </a:p>
          <a:p>
            <a:pPr lvl="2"/>
            <a:r>
              <a:rPr lang="en-US" dirty="0" smtClean="0"/>
              <a:t>sort points by fitness test, weight sampling towards good points</a:t>
            </a:r>
          </a:p>
          <a:p>
            <a:pPr lvl="1"/>
            <a:r>
              <a:rPr lang="en-US" dirty="0" smtClean="0"/>
              <a:t>MLESAC, by </a:t>
            </a:r>
            <a:r>
              <a:rPr lang="en-US" dirty="0" err="1" smtClean="0"/>
              <a:t>Torr</a:t>
            </a:r>
            <a:r>
              <a:rPr lang="en-US" dirty="0" smtClean="0"/>
              <a:t> et al</a:t>
            </a:r>
          </a:p>
          <a:p>
            <a:pPr lvl="2"/>
            <a:r>
              <a:rPr lang="en-US" dirty="0" smtClean="0"/>
              <a:t>Maximum likelihood Estimation, guided sampling</a:t>
            </a:r>
          </a:p>
          <a:p>
            <a:pPr lvl="1"/>
            <a:r>
              <a:rPr lang="en-US" dirty="0" smtClean="0"/>
              <a:t>Lo-RANSAC, Chum et al, locally optimal</a:t>
            </a:r>
          </a:p>
          <a:p>
            <a:pPr lvl="2"/>
            <a:r>
              <a:rPr lang="en-US" dirty="0" smtClean="0"/>
              <a:t>Once a good sample is found, randomly generate ‘j’ new samples only from inliers of good sample</a:t>
            </a:r>
          </a:p>
          <a:p>
            <a:r>
              <a:rPr lang="en-US" b="1" dirty="0" smtClean="0"/>
              <a:t>Improve Verification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d,d</a:t>
            </a:r>
            <a:r>
              <a:rPr lang="en-US" dirty="0" smtClean="0"/>
              <a:t> test, by </a:t>
            </a:r>
            <a:r>
              <a:rPr lang="en-US" dirty="0" err="1" smtClean="0"/>
              <a:t>Matas</a:t>
            </a:r>
            <a:r>
              <a:rPr lang="en-US" dirty="0" smtClean="0"/>
              <a:t> &amp; Chum, test against small set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“Bail out” test, by </a:t>
            </a:r>
            <a:r>
              <a:rPr lang="en-US" dirty="0" err="1" smtClean="0"/>
              <a:t>Capel</a:t>
            </a:r>
            <a:r>
              <a:rPr lang="en-US" dirty="0" smtClean="0"/>
              <a:t>, confidence testing per point, early exit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WaldSAC</a:t>
            </a:r>
            <a:r>
              <a:rPr lang="en-US" dirty="0" smtClean="0"/>
              <a:t>” by </a:t>
            </a:r>
            <a:r>
              <a:rPr lang="en-US" dirty="0" err="1" smtClean="0"/>
              <a:t>Matas</a:t>
            </a:r>
            <a:r>
              <a:rPr lang="en-US" dirty="0" smtClean="0"/>
              <a:t> &amp; Chum</a:t>
            </a:r>
          </a:p>
          <a:p>
            <a:pPr lvl="2"/>
            <a:r>
              <a:rPr lang="en-US" dirty="0" smtClean="0"/>
              <a:t>Uses Wald’s theory of sequential decision making</a:t>
            </a:r>
          </a:p>
          <a:p>
            <a:pPr lvl="2"/>
            <a:r>
              <a:rPr lang="en-US" dirty="0" smtClean="0"/>
              <a:t>Optimal if </a:t>
            </a:r>
            <a:r>
              <a:rPr lang="el-GR" dirty="0" smtClean="0"/>
              <a:t>ε</a:t>
            </a:r>
            <a:r>
              <a:rPr lang="en-US" dirty="0" smtClean="0"/>
              <a:t>-ratio is known ahead of time.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Real-Time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Pre-emptive RANSAC, by </a:t>
            </a:r>
            <a:r>
              <a:rPr lang="en-US" dirty="0" err="1" smtClean="0"/>
              <a:t>Nister</a:t>
            </a:r>
            <a:endParaRPr lang="en-US" dirty="0" smtClean="0"/>
          </a:p>
          <a:p>
            <a:pPr lvl="1"/>
            <a:r>
              <a:rPr lang="en-US" dirty="0" smtClean="0"/>
              <a:t>Fixed amount of time to devote to guessing &amp; checking samples</a:t>
            </a:r>
          </a:p>
          <a:p>
            <a:pPr lvl="1"/>
            <a:r>
              <a:rPr lang="en-US" dirty="0" smtClean="0"/>
              <a:t>Divide sample set into ‘s’ blocks of 100 data points each</a:t>
            </a:r>
          </a:p>
          <a:p>
            <a:pPr lvl="1"/>
            <a:r>
              <a:rPr lang="en-US" dirty="0" smtClean="0"/>
              <a:t>Divide and conquer,</a:t>
            </a:r>
          </a:p>
          <a:p>
            <a:pPr lvl="2"/>
            <a:r>
              <a:rPr lang="en-US" dirty="0" smtClean="0"/>
              <a:t>Generate 500 samples, test against 1 block each</a:t>
            </a:r>
          </a:p>
          <a:p>
            <a:pPr lvl="2"/>
            <a:r>
              <a:rPr lang="en-US" dirty="0" smtClean="0"/>
              <a:t>Take best 250 samples,  repeat until 1 winner.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151606" y="5790406"/>
            <a:ext cx="1676400" cy="1588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6629400"/>
            <a:ext cx="1905000" cy="1588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4572000"/>
            <a:ext cx="316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RANSAC = Depth First Search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518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" y="6172200"/>
            <a:ext cx="152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" y="5943600"/>
            <a:ext cx="152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95400" y="6248400"/>
            <a:ext cx="152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7800" y="5715000"/>
            <a:ext cx="152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0200" y="6172200"/>
            <a:ext cx="152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52600" y="5791200"/>
            <a:ext cx="1524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05000" y="6096000"/>
            <a:ext cx="152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715000" y="6629400"/>
            <a:ext cx="1905000" cy="1588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876800" y="5791200"/>
            <a:ext cx="1676400" cy="1588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4572000"/>
            <a:ext cx="28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Preemptive = Breadth First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150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674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98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722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246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770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294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81800" y="64770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67400" y="63246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19800" y="63246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77000" y="63246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81800" y="63246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19800" y="61722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7000" y="61722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77000" y="60198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Real-Time 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best ideas from other approaches in survey</a:t>
            </a:r>
          </a:p>
          <a:p>
            <a:r>
              <a:rPr lang="en-US" dirty="0" smtClean="0"/>
              <a:t>Based on Pre-emptive framework, only test at most ‘M’ samples (blocks) overall</a:t>
            </a:r>
          </a:p>
          <a:p>
            <a:r>
              <a:rPr lang="en-US" dirty="0" smtClean="0"/>
              <a:t>Partially Depth-First algorithm</a:t>
            </a:r>
          </a:p>
          <a:p>
            <a:r>
              <a:rPr lang="en-US" dirty="0" smtClean="0"/>
              <a:t>Initialize, generate ‘d’ samples, compute initial </a:t>
            </a:r>
            <a:r>
              <a:rPr lang="el-GR" dirty="0" smtClean="0"/>
              <a:t>ε</a:t>
            </a:r>
            <a:r>
              <a:rPr lang="en-US" dirty="0" smtClean="0"/>
              <a:t>-ratio and ‘k’ from </a:t>
            </a:r>
            <a:r>
              <a:rPr lang="el-GR" dirty="0" smtClean="0"/>
              <a:t>ε</a:t>
            </a:r>
            <a:r>
              <a:rPr lang="en-US" dirty="0" smtClean="0"/>
              <a:t>-ratio.</a:t>
            </a:r>
          </a:p>
          <a:p>
            <a:r>
              <a:rPr lang="en-US" dirty="0" smtClean="0"/>
              <a:t>Test ‘k samples</a:t>
            </a:r>
          </a:p>
          <a:p>
            <a:pPr lvl="1"/>
            <a:r>
              <a:rPr lang="en-US" dirty="0" smtClean="0"/>
              <a:t>Test each of k samples against only 1 block</a:t>
            </a:r>
          </a:p>
          <a:p>
            <a:pPr lvl="1"/>
            <a:r>
              <a:rPr lang="en-US" dirty="0" smtClean="0"/>
              <a:t>Bad samples, use early bail-out tests</a:t>
            </a:r>
          </a:p>
          <a:p>
            <a:pPr lvl="1"/>
            <a:r>
              <a:rPr lang="en-US" dirty="0" smtClean="0"/>
              <a:t>Re-order samples by </a:t>
            </a:r>
            <a:r>
              <a:rPr lang="el-GR" dirty="0" smtClean="0"/>
              <a:t>ε</a:t>
            </a:r>
            <a:r>
              <a:rPr lang="en-US" dirty="0" smtClean="0"/>
              <a:t>-ratio, only keep good sub-set</a:t>
            </a:r>
          </a:p>
          <a:p>
            <a:pPr lvl="1"/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l-GR" dirty="0" smtClean="0"/>
              <a:t>ε</a:t>
            </a:r>
            <a:r>
              <a:rPr lang="en-US" dirty="0" smtClean="0"/>
              <a:t>-ratio and ‘k’</a:t>
            </a:r>
          </a:p>
          <a:p>
            <a:pPr lvl="1"/>
            <a:r>
              <a:rPr lang="en-US" dirty="0" smtClean="0"/>
              <a:t> If total tests less than ‘M’, generate more inner samples from good samples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4893"/>
            <a:ext cx="8229600" cy="330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for TMV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 Discovery</a:t>
            </a:r>
          </a:p>
          <a:p>
            <a:pPr lvl="1"/>
            <a:r>
              <a:rPr lang="en-US" dirty="0" smtClean="0"/>
              <a:t>Line fitting (2 sample points)</a:t>
            </a:r>
          </a:p>
          <a:p>
            <a:pPr lvl="2"/>
            <a:r>
              <a:rPr lang="en-US" dirty="0" smtClean="0"/>
              <a:t>Edges between 2 planes (roof meets wall, wall meets floor)</a:t>
            </a:r>
          </a:p>
          <a:p>
            <a:pPr lvl="1"/>
            <a:r>
              <a:rPr lang="en-US" dirty="0" smtClean="0"/>
              <a:t>Plane fitting (3 sample points) of grid cells </a:t>
            </a:r>
          </a:p>
          <a:p>
            <a:pPr lvl="2"/>
            <a:r>
              <a:rPr lang="en-US" dirty="0" smtClean="0"/>
              <a:t>walls, roofs, curbs, streets, etc.</a:t>
            </a:r>
          </a:p>
          <a:p>
            <a:pPr lvl="1"/>
            <a:r>
              <a:rPr lang="en-US" dirty="0" smtClean="0"/>
              <a:t>Quadratic Fitting (6 sample points) of grid cells</a:t>
            </a:r>
          </a:p>
          <a:p>
            <a:pPr lvl="2"/>
            <a:r>
              <a:rPr lang="en-US" dirty="0" smtClean="0"/>
              <a:t>Spheres/Ellipsoids =&gt; Domes, possible deciduous trees</a:t>
            </a:r>
          </a:p>
          <a:p>
            <a:pPr lvl="2"/>
            <a:r>
              <a:rPr lang="en-US" dirty="0" smtClean="0"/>
              <a:t>Vertical Cylinders -&gt; Pipes, poles, HVAC, Water Towers, tree trunks</a:t>
            </a:r>
          </a:p>
          <a:p>
            <a:pPr lvl="2"/>
            <a:r>
              <a:rPr lang="en-US" dirty="0" smtClean="0"/>
              <a:t>Horizontal Cylinders -&gt; Wires</a:t>
            </a:r>
          </a:p>
          <a:p>
            <a:pPr lvl="2"/>
            <a:r>
              <a:rPr lang="en-US" dirty="0" smtClean="0"/>
              <a:t>Cones -&gt; HVAC, possible coniferous trees,</a:t>
            </a:r>
          </a:p>
          <a:p>
            <a:pPr lvl="1"/>
            <a:r>
              <a:rPr lang="en-US" dirty="0" smtClean="0"/>
              <a:t>Replace Inliers by discovered objects</a:t>
            </a:r>
          </a:p>
          <a:p>
            <a:pPr lvl="1"/>
            <a:r>
              <a:rPr lang="en-US" dirty="0" smtClean="0"/>
              <a:t>Iterate on Outliers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1582</Words>
  <Application>Microsoft Office PowerPoint</Application>
  <PresentationFormat>On-screen Show (4:3)</PresentationFormat>
  <Paragraphs>210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Flow</vt:lpstr>
      <vt:lpstr>Equation</vt:lpstr>
      <vt:lpstr>Microsoft Equation 3.0</vt:lpstr>
      <vt:lpstr>ARRSAC</vt:lpstr>
      <vt:lpstr>What is RANSAC?</vt:lpstr>
      <vt:lpstr>Example:  2D Line Fitting</vt:lpstr>
      <vt:lpstr>RANSAC:  Pros/Cons</vt:lpstr>
      <vt:lpstr>How do we speed up RANSAC? Survey of Techniques</vt:lpstr>
      <vt:lpstr>Real-Time Solutions</vt:lpstr>
      <vt:lpstr>Adaptive Real-Time RANSAC</vt:lpstr>
      <vt:lpstr>Results</vt:lpstr>
      <vt:lpstr>Leverage for TMV group</vt:lpstr>
      <vt:lpstr>Questions?</vt:lpstr>
      <vt:lpstr>Multidimensional Adaptive Sampling and Reconstruction for Ray Tracing</vt:lpstr>
      <vt:lpstr>Adaptive Sampling</vt:lpstr>
      <vt:lpstr>Multi-dimensional Sampling</vt:lpstr>
      <vt:lpstr>Formulation:</vt:lpstr>
      <vt:lpstr>Adaptive Refinement Sampling Algorithm:</vt:lpstr>
      <vt:lpstr>Conceptual Algorithm</vt:lpstr>
      <vt:lpstr>Error Metrics</vt:lpstr>
      <vt:lpstr>Reconstruction Ideas</vt:lpstr>
      <vt:lpstr>How do we handle anisotropy?</vt:lpstr>
      <vt:lpstr>Compute Anisotropy, part I</vt:lpstr>
      <vt:lpstr>Anisotropy, Part II</vt:lpstr>
      <vt:lpstr>Anisotropy, Part III</vt:lpstr>
      <vt:lpstr>Nearest Neighbor  Function Reconstruction</vt:lpstr>
      <vt:lpstr>Reconstruction Integration</vt:lpstr>
      <vt:lpstr>Reconstruction Integration, Part II</vt:lpstr>
      <vt:lpstr>Results, part I</vt:lpstr>
      <vt:lpstr>Results, Part II</vt:lpstr>
      <vt:lpstr>Results, Part III</vt:lpstr>
      <vt:lpstr>Limitations</vt:lpstr>
      <vt:lpstr>Leverage for TMV, part I</vt:lpstr>
      <vt:lpstr>Leverage for TMV, part II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ARTRSAC</dc:title>
  <dc:creator>Shawn Brown</dc:creator>
  <cp:lastModifiedBy>Shawn Brown</cp:lastModifiedBy>
  <cp:revision>47</cp:revision>
  <dcterms:created xsi:type="dcterms:W3CDTF">2008-09-22T13:30:39Z</dcterms:created>
  <dcterms:modified xsi:type="dcterms:W3CDTF">2008-09-22T20:47:18Z</dcterms:modified>
</cp:coreProperties>
</file>